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5143500" type="screen16x9"/>
  <p:notesSz cx="6858000" cy="9144000"/>
  <p:embeddedFontLst>
    <p:embeddedFont>
      <p:font typeface="Alegreya" panose="020B060402020202020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  <p:embeddedFont>
      <p:font typeface="Raleway" pitchFamily="2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  <p:embeddedFont>
      <p:font typeface="Source Sans Pro" panose="020B0503030403020204" pitchFamily="3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90" y="29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0c5c1e7e3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0c5c1e7e3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40c5c1e7e3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40c5c1e7e3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40f04b63a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40f04b63a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40c5c1e7e3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40c5c1e7e3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a4b24eb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3a4b24eb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a4b24eb2b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3a4b24eb2b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3a4b24eb2b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3a4b24eb2b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40c5c1e7e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40c5c1e7e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0f04b63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40f04b63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0f04b63a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0f04b63a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40c5c1e7e3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40c5c1e7e3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0f04b63a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40f04b63a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0f04b63a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0f04b63a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0c5c1e7e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40c5c1e7e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0f04b63a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0f04b63a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withict.com/flowcharts.html#google_vignett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withict.com/flowcharts.html#google_vignett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k0xgjUhEG3U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withict.com/flowcharts.html#google_vignett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withict.com/flowcharts.html#google_vignet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supplemental lesson for Lift-Off with CodeX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/>
        </p:nvSpPr>
        <p:spPr>
          <a:xfrm>
            <a:off x="969800" y="4770200"/>
            <a:ext cx="57747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Source: https://blog.technokids.com/programming/how-to-make-a-flowchart-for-programming-easy-to-understand/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t="4076"/>
          <a:stretch/>
        </p:blipFill>
        <p:spPr>
          <a:xfrm>
            <a:off x="1032500" y="636800"/>
            <a:ext cx="6602525" cy="406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443875" y="108450"/>
            <a:ext cx="6606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get something like this?</a:t>
            </a: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6647325" y="172575"/>
            <a:ext cx="2386800" cy="208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It doesn’t have to be exactly the same – there can be more than one solution to a problem!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443875" y="108450"/>
            <a:ext cx="5658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one:</a:t>
            </a:r>
            <a:endParaRPr/>
          </a:p>
        </p:txBody>
      </p:sp>
      <p:pic>
        <p:nvPicPr>
          <p:cNvPr id="161" name="Google Shape;16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0350" y="196500"/>
            <a:ext cx="2793450" cy="438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1201325" y="646800"/>
            <a:ext cx="5332800" cy="3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With your partner, select a scenario and create a flowchart: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Get ready for school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Select a song to listen to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Decide what to wear today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should I eat for breakfast?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 I eat lunch today?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 are now familiar with flowcharts, their shapes, and what each shape is used for.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Let’s look at examples in Python programming.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sp>
        <p:nvSpPr>
          <p:cNvPr id="169" name="Google Shape;169;p24"/>
          <p:cNvSpPr txBox="1"/>
          <p:nvPr/>
        </p:nvSpPr>
        <p:spPr>
          <a:xfrm>
            <a:off x="578050" y="4564050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https://www.teachwithict.com/flowcharts.html#google_vignette</a:t>
            </a: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25" y="1068425"/>
            <a:ext cx="2511105" cy="34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#1</a:t>
            </a:r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2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Here is the main program from Mission 2 Lift-Off.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could a flowchart of this code look like?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Try it on your own. Then look at a sample solution on the next slide.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5300" y="781000"/>
            <a:ext cx="4817201" cy="23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6" title="liftoffMission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819" y="490075"/>
            <a:ext cx="5701101" cy="425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5759372" y="178375"/>
            <a:ext cx="3050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#1</a:t>
            </a:r>
            <a:endParaRPr dirty="0"/>
          </a:p>
        </p:txBody>
      </p:sp>
      <p:pic>
        <p:nvPicPr>
          <p:cNvPr id="184" name="Google Shape;1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8775" y="3164225"/>
            <a:ext cx="3670175" cy="180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#2</a:t>
            </a: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535681" cy="3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Here is the main program from Mission 3 Conserve Energy.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What could a flowchart of this code look like?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dirty="0">
                <a:latin typeface="Proxima Nova"/>
                <a:ea typeface="Proxima Nova"/>
                <a:cs typeface="Proxima Nova"/>
                <a:sym typeface="Proxima Nova"/>
              </a:rPr>
              <a:t>Try it on your own. Then look at a sample solution on the next slide. </a:t>
            </a:r>
            <a:endParaRPr dirty="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1" name="Google Shape;19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3600" y="742950"/>
            <a:ext cx="4965200" cy="23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443875" y="108450"/>
            <a:ext cx="30507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#2</a:t>
            </a:r>
            <a:endParaRPr/>
          </a:p>
        </p:txBody>
      </p:sp>
      <p:pic>
        <p:nvPicPr>
          <p:cNvPr id="197" name="Google Shape;19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575" y="841800"/>
            <a:ext cx="4631225" cy="221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 title="liftOffMission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7200" y="76200"/>
            <a:ext cx="3551151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0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 Summary</a:t>
            </a:r>
            <a:endParaRPr/>
          </a:p>
        </p:txBody>
      </p:sp>
      <p:sp>
        <p:nvSpPr>
          <p:cNvPr id="260" name="Google Shape;260;p30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467200" cy="33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4B4F5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Definition: </a:t>
            </a:r>
            <a:r>
              <a:rPr lang="en" sz="2000">
                <a:solidFill>
                  <a:srgbClr val="4B4F58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An </a:t>
            </a:r>
            <a:r>
              <a:rPr lang="en" sz="2000" b="1">
                <a:solidFill>
                  <a:srgbClr val="FF0000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algorithm </a:t>
            </a:r>
            <a:r>
              <a:rPr lang="en" sz="2000">
                <a:solidFill>
                  <a:srgbClr val="4B4F58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is </a:t>
            </a:r>
            <a:r>
              <a:rPr lang="en" sz="2000">
                <a:solidFill>
                  <a:srgbClr val="555555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 sequence of steps for completing a task.</a:t>
            </a:r>
            <a:endParaRPr sz="2000" b="1">
              <a:solidFill>
                <a:srgbClr val="4B4F58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4B4F5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Definition: </a:t>
            </a:r>
            <a:r>
              <a:rPr lang="en" sz="2100">
                <a:solidFill>
                  <a:srgbClr val="4B4F58"/>
                </a:solidFill>
                <a:highlight>
                  <a:srgbClr val="FFFFFF"/>
                </a:highlight>
              </a:rPr>
              <a:t> </a:t>
            </a:r>
            <a:r>
              <a:rPr lang="en" sz="20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r>
              <a:rPr lang="en" sz="2000" b="1">
                <a:solidFill>
                  <a:srgbClr val="0000F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flowchart </a:t>
            </a:r>
            <a:r>
              <a:rPr lang="en" sz="20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is a diagram that uses shapes, lines, and arrows to sequence steps. </a:t>
            </a:r>
            <a:endParaRPr sz="2000">
              <a:solidFill>
                <a:srgbClr val="4B4F58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100" b="1">
                <a:solidFill>
                  <a:srgbClr val="4B4F58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Definition:</a:t>
            </a:r>
            <a:r>
              <a:rPr lang="en" sz="2100">
                <a:solidFill>
                  <a:srgbClr val="4B4F58"/>
                </a:solidFill>
                <a:highlight>
                  <a:srgbClr val="FFFFFF"/>
                </a:highlight>
              </a:rPr>
              <a:t> </a:t>
            </a:r>
            <a:r>
              <a:rPr lang="en" sz="21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20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r>
              <a:rPr lang="en" sz="2000" b="1">
                <a:solidFill>
                  <a:srgbClr val="0000FF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flowchart</a:t>
            </a:r>
            <a:r>
              <a:rPr lang="en" sz="2000">
                <a:solidFill>
                  <a:srgbClr val="4B4F58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is a visual representation of the input, output, decisions, and actions that take place within a program. </a:t>
            </a:r>
            <a:endParaRPr sz="2000">
              <a:solidFill>
                <a:srgbClr val="4B4F58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1" name="Google Shape;261;p30"/>
          <p:cNvSpPr txBox="1"/>
          <p:nvPr/>
        </p:nvSpPr>
        <p:spPr>
          <a:xfrm>
            <a:off x="903025" y="4586475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000" u="sng">
                <a:solidFill>
                  <a:schemeClr val="accent5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https://www.teachwithict.com/flowcharts.html#google_vignette</a:t>
            </a:r>
            <a:r>
              <a:rPr lang="en" sz="1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62" name="Google Shape;26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950" y="1024500"/>
            <a:ext cx="2511105" cy="34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useful tool programmers (and many other professionals!) use is a flowchart. Flowcharts can help you: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Organize your thoughts and ideas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shapes to visualize the solution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Track variables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Identify computations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Look for patterns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750" y="1024500"/>
            <a:ext cx="2565150" cy="362587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578050" y="4564050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Source: https://en.wikiversity.org/wiki/File:ThinkLikeComputerFlowchart.svg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170375" y="-229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Flowcharts</a:t>
            </a:r>
            <a:endParaRPr dirty="0"/>
          </a:p>
        </p:txBody>
      </p:sp>
      <p:pic>
        <p:nvPicPr>
          <p:cNvPr id="3" name="Online Media 1" title="The Big Bang Theory - The Friendship Algorithm">
            <a:hlinkClick r:id="" action="ppaction://media"/>
            <a:extLst>
              <a:ext uri="{FF2B5EF4-FFF2-40B4-BE49-F238E27FC236}">
                <a16:creationId xmlns:a16="http://schemas.microsoft.com/office/drawing/2014/main" id="{0E3DCEE4-FE1D-638E-68BB-7E824DEE34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2917" y="600475"/>
            <a:ext cx="7344216" cy="4146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 flowchart visualizes the algorithm, or how to solve the problem.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There are four common shapes used when creating a flowchart: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sp>
        <p:nvSpPr>
          <p:cNvPr id="83" name="Google Shape;83;p16"/>
          <p:cNvSpPr txBox="1"/>
          <p:nvPr/>
        </p:nvSpPr>
        <p:spPr>
          <a:xfrm>
            <a:off x="578050" y="4564050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https://www.teachwithict.com/flowcharts.html#google_vignette</a:t>
            </a: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25" y="1068425"/>
            <a:ext cx="2511105" cy="34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528000" y="445050"/>
            <a:ext cx="2082900" cy="9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symbols</a:t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3278700" y="227425"/>
            <a:ext cx="2440260" cy="778356"/>
          </a:xfrm>
          <a:prstGeom prst="flowChartTerminator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 txBox="1"/>
          <p:nvPr/>
        </p:nvSpPr>
        <p:spPr>
          <a:xfrm>
            <a:off x="3457375" y="311575"/>
            <a:ext cx="20829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start </a:t>
            </a:r>
            <a:r>
              <a:rPr lang="en" sz="2000">
                <a:latin typeface="Alegreya"/>
                <a:ea typeface="Alegreya"/>
                <a:cs typeface="Alegreya"/>
                <a:sym typeface="Alegreya"/>
              </a:rPr>
              <a:t>or</a:t>
            </a: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 stop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5902925" y="204913"/>
            <a:ext cx="1730100" cy="7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an oval to mark the beginning and end of the program.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3331275" y="1279725"/>
            <a:ext cx="2440200" cy="778500"/>
          </a:xfrm>
          <a:prstGeom prst="parallelogram">
            <a:avLst>
              <a:gd name="adj" fmla="val 25000"/>
            </a:avLst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 txBox="1"/>
          <p:nvPr/>
        </p:nvSpPr>
        <p:spPr>
          <a:xfrm>
            <a:off x="3420550" y="1363875"/>
            <a:ext cx="2261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input </a:t>
            </a:r>
            <a:r>
              <a:rPr lang="en" sz="2000">
                <a:latin typeface="Alegreya"/>
                <a:ea typeface="Alegreya"/>
                <a:cs typeface="Alegreya"/>
                <a:sym typeface="Alegreya"/>
              </a:rPr>
              <a:t>or</a:t>
            </a: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 output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5955500" y="1319000"/>
            <a:ext cx="19038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5960900" y="1096975"/>
            <a:ext cx="287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 parallelogram to show input or output. </a:t>
            </a:r>
            <a:r>
              <a:rPr lang="en" sz="1200" b="1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Input</a:t>
            </a: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could be the button pressed. </a:t>
            </a:r>
            <a:r>
              <a:rPr lang="en" sz="1200" b="1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Output</a:t>
            </a: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could be text on the screen, an image displayed, a pixel lit or a sound played.</a:t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3351875" y="2416175"/>
            <a:ext cx="2440250" cy="778350"/>
          </a:xfrm>
          <a:prstGeom prst="flowChartProcess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3457375" y="3552475"/>
            <a:ext cx="2366650" cy="1199100"/>
          </a:xfrm>
          <a:prstGeom prst="flowChartDecision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3336200" y="2542400"/>
            <a:ext cx="24402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action </a:t>
            </a:r>
            <a:r>
              <a:rPr lang="en" sz="2000">
                <a:latin typeface="Alegreya"/>
                <a:ea typeface="Alegreya"/>
                <a:cs typeface="Alegreya"/>
                <a:sym typeface="Alegreya"/>
              </a:rPr>
              <a:t>or</a:t>
            </a: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 process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3457375" y="3889075"/>
            <a:ext cx="2366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decision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5960900" y="2359700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 rectangle to process an action. It could be used to assign a value to a variable, or increment a counter, or get a random number.</a:t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5960900" y="3437625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a diamond to make decisions. This shape will have two or more lines that come from it – one for each outcome. This step might ask a question or provide options. The result could be true or false, yes or no, or choices (red, blue, or green).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69450" y="3437625"/>
            <a:ext cx="3000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B4F5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 lines to connect the shapes. The arrows show the direction of the steps. Some lines should include labels, such as yes or no, to explain what is happening.</a:t>
            </a:r>
            <a:endParaRPr/>
          </a:p>
        </p:txBody>
      </p:sp>
      <p:sp>
        <p:nvSpPr>
          <p:cNvPr id="104" name="Google Shape;104;p17"/>
          <p:cNvSpPr txBox="1"/>
          <p:nvPr/>
        </p:nvSpPr>
        <p:spPr>
          <a:xfrm>
            <a:off x="244200" y="2016500"/>
            <a:ext cx="2366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Source Sans Pro"/>
                <a:ea typeface="Source Sans Pro"/>
                <a:cs typeface="Source Sans Pro"/>
                <a:sym typeface="Source Sans Pro"/>
              </a:rPr>
              <a:t>flow lines</a:t>
            </a:r>
            <a:endParaRPr sz="2400"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05" name="Google Shape;105;p17"/>
          <p:cNvCxnSpPr/>
          <p:nvPr/>
        </p:nvCxnSpPr>
        <p:spPr>
          <a:xfrm>
            <a:off x="1274825" y="2854700"/>
            <a:ext cx="1283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6" name="Google Shape;106;p17"/>
          <p:cNvCxnSpPr/>
          <p:nvPr/>
        </p:nvCxnSpPr>
        <p:spPr>
          <a:xfrm>
            <a:off x="790975" y="2570700"/>
            <a:ext cx="0" cy="7890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83493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Flowcharts</a:t>
            </a:r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3473175" y="1024500"/>
            <a:ext cx="5332800" cy="3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example doesn’t include any input or output.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can you think of to add to this flowchart?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What are some other examples of how the shapes might be used?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/>
          </a:p>
        </p:txBody>
      </p:sp>
      <p:sp>
        <p:nvSpPr>
          <p:cNvPr id="113" name="Google Shape;113;p18"/>
          <p:cNvSpPr txBox="1"/>
          <p:nvPr/>
        </p:nvSpPr>
        <p:spPr>
          <a:xfrm>
            <a:off x="578050" y="4564050"/>
            <a:ext cx="5616900" cy="2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Source: </a:t>
            </a:r>
            <a:r>
              <a:rPr lang="en" sz="10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https://www.teachwithict.com/flowcharts.html#google_vignette</a:t>
            </a:r>
            <a:r>
              <a:rPr lang="en" sz="1000"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0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1125" y="1068425"/>
            <a:ext cx="2511105" cy="34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591125" y="445025"/>
            <a:ext cx="3815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example</a:t>
            </a: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591125" y="1012400"/>
            <a:ext cx="3510300" cy="32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These shapes are mixed up. It doesn’t follow the algorithm for summing numbers.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Can you fix the algorithm by putting the events in the correct order?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4893613" y="517700"/>
            <a:ext cx="3193675" cy="605125"/>
          </a:xfrm>
          <a:prstGeom prst="flowChartInputOutpu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the answer</a:t>
            </a:r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4781538" y="1240488"/>
            <a:ext cx="3204900" cy="5604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 the numbers</a:t>
            </a:r>
            <a:endParaRPr/>
          </a:p>
        </p:txBody>
      </p:sp>
      <p:sp>
        <p:nvSpPr>
          <p:cNvPr id="123" name="Google Shape;123;p19"/>
          <p:cNvSpPr/>
          <p:nvPr/>
        </p:nvSpPr>
        <p:spPr>
          <a:xfrm>
            <a:off x="4851588" y="1918575"/>
            <a:ext cx="3064824" cy="504252"/>
          </a:xfrm>
          <a:prstGeom prst="flowChartTerminato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</a:t>
            </a:r>
            <a:endParaRPr/>
          </a:p>
        </p:txBody>
      </p:sp>
      <p:sp>
        <p:nvSpPr>
          <p:cNvPr id="124" name="Google Shape;124;p19"/>
          <p:cNvSpPr/>
          <p:nvPr/>
        </p:nvSpPr>
        <p:spPr>
          <a:xfrm>
            <a:off x="4851588" y="2540500"/>
            <a:ext cx="3064824" cy="504252"/>
          </a:xfrm>
          <a:prstGeom prst="flowChartTerminato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</a:t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>
            <a:off x="4572000" y="3162425"/>
            <a:ext cx="3193675" cy="605125"/>
          </a:xfrm>
          <a:prstGeom prst="flowChartInputOutpu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 enters two numbers</a:t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4511475" y="3885225"/>
            <a:ext cx="3193675" cy="605125"/>
          </a:xfrm>
          <a:prstGeom prst="flowChartInputOutpu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instructions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 txBox="1">
            <a:spLocks noGrp="1"/>
          </p:cNvSpPr>
          <p:nvPr>
            <p:ph type="title"/>
          </p:nvPr>
        </p:nvSpPr>
        <p:spPr>
          <a:xfrm>
            <a:off x="443875" y="108450"/>
            <a:ext cx="66069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get something like this?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3275" y="663350"/>
            <a:ext cx="4902750" cy="410684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969800" y="4770200"/>
            <a:ext cx="5774700" cy="2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Source: https://blog.technokids.com/programming/how-to-make-a-flowchart-for-programming-easy-to-understand/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277375" y="176075"/>
            <a:ext cx="38151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Flowchart example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277375" y="743450"/>
            <a:ext cx="3510300" cy="35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Some of the steps are in the wrong shape, and they are out of order. Can you fix this flowchart for guessing a number?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4781575" y="140975"/>
            <a:ext cx="3134700" cy="38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Computer gets a random number</a:t>
            </a:r>
            <a:endParaRPr/>
          </a:p>
        </p:txBody>
      </p:sp>
      <p:sp>
        <p:nvSpPr>
          <p:cNvPr id="141" name="Google Shape;141;p21"/>
          <p:cNvSpPr/>
          <p:nvPr/>
        </p:nvSpPr>
        <p:spPr>
          <a:xfrm>
            <a:off x="4851613" y="647075"/>
            <a:ext cx="3064824" cy="433512"/>
          </a:xfrm>
          <a:prstGeom prst="flowChartTerminato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instructions</a:t>
            </a:r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4851613" y="1197875"/>
            <a:ext cx="3064824" cy="433512"/>
          </a:xfrm>
          <a:prstGeom prst="flowChartTerminato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“you guessed it!”</a:t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4645963" y="1748675"/>
            <a:ext cx="3193675" cy="605125"/>
          </a:xfrm>
          <a:prstGeom prst="flowChartInputOutpu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 enters a number</a:t>
            </a:r>
            <a:endParaRPr/>
          </a:p>
        </p:txBody>
      </p:sp>
      <p:sp>
        <p:nvSpPr>
          <p:cNvPr id="144" name="Google Shape;144;p21"/>
          <p:cNvSpPr/>
          <p:nvPr/>
        </p:nvSpPr>
        <p:spPr>
          <a:xfrm>
            <a:off x="5054975" y="2369363"/>
            <a:ext cx="2375650" cy="986100"/>
          </a:xfrm>
          <a:prstGeom prst="flowChartDecision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the player guess the number?</a:t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>
            <a:off x="4640338" y="4346521"/>
            <a:ext cx="3204900" cy="38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Display “You didn’t guess it”</a:t>
            </a:r>
            <a:endParaRPr/>
          </a:p>
        </p:txBody>
      </p:sp>
      <p:sp>
        <p:nvSpPr>
          <p:cNvPr id="146" name="Google Shape;146;p21"/>
          <p:cNvSpPr/>
          <p:nvPr/>
        </p:nvSpPr>
        <p:spPr>
          <a:xfrm>
            <a:off x="4640338" y="3371021"/>
            <a:ext cx="3204900" cy="38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start</a:t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>
            <a:off x="4640350" y="3858771"/>
            <a:ext cx="3204900" cy="38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stop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Office PowerPoint</Application>
  <PresentationFormat>On-screen Show (16:9)</PresentationFormat>
  <Paragraphs>81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Raleway</vt:lpstr>
      <vt:lpstr>Proxima Nova</vt:lpstr>
      <vt:lpstr>Source Sans Pro</vt:lpstr>
      <vt:lpstr>Arial</vt:lpstr>
      <vt:lpstr>Roboto</vt:lpstr>
      <vt:lpstr>Alegreya</vt:lpstr>
      <vt:lpstr>Calibri</vt:lpstr>
      <vt:lpstr>Montserrat</vt:lpstr>
      <vt:lpstr>Plum</vt:lpstr>
      <vt:lpstr>Flowcharts</vt:lpstr>
      <vt:lpstr>Flowcharts</vt:lpstr>
      <vt:lpstr>Flowcharts</vt:lpstr>
      <vt:lpstr>Flowcharts</vt:lpstr>
      <vt:lpstr>Flowchart symbols</vt:lpstr>
      <vt:lpstr>Flowcharts</vt:lpstr>
      <vt:lpstr>Flowchart example</vt:lpstr>
      <vt:lpstr>Did you get something like this?</vt:lpstr>
      <vt:lpstr>Flowchart example</vt:lpstr>
      <vt:lpstr>Did you get something like this?</vt:lpstr>
      <vt:lpstr>Try one:</vt:lpstr>
      <vt:lpstr>Flowcharts</vt:lpstr>
      <vt:lpstr>Example #1</vt:lpstr>
      <vt:lpstr>Example #1</vt:lpstr>
      <vt:lpstr>Example #2</vt:lpstr>
      <vt:lpstr>Example #2</vt:lpstr>
      <vt:lpstr>Flowcharts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2025-02-27T08:18:43Z</dcterms:modified>
</cp:coreProperties>
</file>